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7" r:id="rId2"/>
    <p:sldId id="258" r:id="rId3"/>
  </p:sldIdLst>
  <p:sldSz cx="9144000" cy="6858000" type="screen4x3"/>
  <p:notesSz cx="6807200" cy="9939338"/>
  <p:photoAlbum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to" initials="i" lastIdx="1" clrIdx="0">
    <p:extLst>
      <p:ext uri="{19B8F6BF-5375-455C-9EA6-DF929625EA0E}">
        <p15:presenceInfo xmlns:p15="http://schemas.microsoft.com/office/powerpoint/2012/main" userId="it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8D230F3-CF80-4859-8CE7-A43EE81993B5}" styleName="淡色スタイル 1 - アクセント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8FB837D-C827-4EFA-A057-4D05807E0F7C}" styleName="テーマ スタイル 1 - アクセント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テーマ スタイル 1 - アクセント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E8B1032C-EA38-4F05-BA0D-38AFFFC7BED3}" styleName="淡色スタイル 3 - アクセント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848" autoAdjust="0"/>
  </p:normalViewPr>
  <p:slideViewPr>
    <p:cSldViewPr>
      <p:cViewPr varScale="1">
        <p:scale>
          <a:sx n="105" d="100"/>
          <a:sy n="105" d="100"/>
        </p:scale>
        <p:origin x="179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2949787" cy="496967"/>
          </a:xfrm>
          <a:prstGeom prst="rect">
            <a:avLst/>
          </a:prstGeom>
        </p:spPr>
        <p:txBody>
          <a:bodyPr vert="horz" lIns="92190" tIns="46096" rIns="92190" bIns="46096" rtlCol="0"/>
          <a:lstStyle>
            <a:lvl1pPr algn="l">
              <a:defRPr sz="11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43" y="1"/>
            <a:ext cx="2949787" cy="496967"/>
          </a:xfrm>
          <a:prstGeom prst="rect">
            <a:avLst/>
          </a:prstGeom>
        </p:spPr>
        <p:txBody>
          <a:bodyPr vert="horz" lIns="92190" tIns="46096" rIns="92190" bIns="46096" rtlCol="0"/>
          <a:lstStyle>
            <a:lvl1pPr algn="r">
              <a:defRPr sz="1100"/>
            </a:lvl1pPr>
          </a:lstStyle>
          <a:p>
            <a:fld id="{702810EC-F8B7-4296-9A6A-ADE2BB226EC5}" type="datetimeFigureOut">
              <a:rPr kumimoji="1" lang="ja-JP" altLang="en-US" smtClean="0"/>
              <a:t>2025/8/21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72050" cy="3729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90" tIns="46096" rIns="92190" bIns="46096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1" y="4721189"/>
            <a:ext cx="5445760" cy="4472702"/>
          </a:xfrm>
          <a:prstGeom prst="rect">
            <a:avLst/>
          </a:prstGeom>
        </p:spPr>
        <p:txBody>
          <a:bodyPr vert="horz" lIns="92190" tIns="46096" rIns="92190" bIns="46096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3" y="9440647"/>
            <a:ext cx="2949787" cy="496967"/>
          </a:xfrm>
          <a:prstGeom prst="rect">
            <a:avLst/>
          </a:prstGeom>
        </p:spPr>
        <p:txBody>
          <a:bodyPr vert="horz" lIns="92190" tIns="46096" rIns="92190" bIns="46096" rtlCol="0" anchor="b"/>
          <a:lstStyle>
            <a:lvl1pPr algn="l">
              <a:defRPr sz="11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43" y="9440647"/>
            <a:ext cx="2949787" cy="496967"/>
          </a:xfrm>
          <a:prstGeom prst="rect">
            <a:avLst/>
          </a:prstGeom>
        </p:spPr>
        <p:txBody>
          <a:bodyPr vert="horz" lIns="92190" tIns="46096" rIns="92190" bIns="46096" rtlCol="0" anchor="b"/>
          <a:lstStyle>
            <a:lvl1pPr algn="r">
              <a:defRPr sz="1100"/>
            </a:lvl1pPr>
          </a:lstStyle>
          <a:p>
            <a:fld id="{9272C6FE-B447-4D06-97BD-3F6B69A0EF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1393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2C6FE-B447-4D06-97BD-3F6B69A0EF5B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5624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72C6FE-B447-4D06-97BD-3F6B69A0EF5B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2101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FFD5-4AAD-49A2-A81C-7A5556A08746}" type="datetimeFigureOut">
              <a:rPr kumimoji="1" lang="ja-JP" altLang="en-US" smtClean="0"/>
              <a:t>2025/8/21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7751-A1AE-4E85-94D4-6AC0916EC0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1659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FFD5-4AAD-49A2-A81C-7A5556A08746}" type="datetimeFigureOut">
              <a:rPr kumimoji="1" lang="ja-JP" altLang="en-US" smtClean="0"/>
              <a:t>2025/8/21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7751-A1AE-4E85-94D4-6AC0916EC0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4005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FFD5-4AAD-49A2-A81C-7A5556A08746}" type="datetimeFigureOut">
              <a:rPr kumimoji="1" lang="ja-JP" altLang="en-US" smtClean="0"/>
              <a:t>2025/8/21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7751-A1AE-4E85-94D4-6AC0916EC0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2544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FFD5-4AAD-49A2-A81C-7A5556A08746}" type="datetimeFigureOut">
              <a:rPr kumimoji="1" lang="ja-JP" altLang="en-US" smtClean="0"/>
              <a:t>2025/8/21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7751-A1AE-4E85-94D4-6AC0916EC0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1873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FFD5-4AAD-49A2-A81C-7A5556A08746}" type="datetimeFigureOut">
              <a:rPr kumimoji="1" lang="ja-JP" altLang="en-US" smtClean="0"/>
              <a:t>2025/8/21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7751-A1AE-4E85-94D4-6AC0916EC0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7979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FFD5-4AAD-49A2-A81C-7A5556A08746}" type="datetimeFigureOut">
              <a:rPr kumimoji="1" lang="ja-JP" altLang="en-US" smtClean="0"/>
              <a:t>2025/8/21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7751-A1AE-4E85-94D4-6AC0916EC0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5940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FFD5-4AAD-49A2-A81C-7A5556A08746}" type="datetimeFigureOut">
              <a:rPr kumimoji="1" lang="ja-JP" altLang="en-US" smtClean="0"/>
              <a:t>2025/8/21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7751-A1AE-4E85-94D4-6AC0916EC0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038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FFD5-4AAD-49A2-A81C-7A5556A08746}" type="datetimeFigureOut">
              <a:rPr kumimoji="1" lang="ja-JP" altLang="en-US" smtClean="0"/>
              <a:t>2025/8/21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7751-A1AE-4E85-94D4-6AC0916EC0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9320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FFD5-4AAD-49A2-A81C-7A5556A08746}" type="datetimeFigureOut">
              <a:rPr kumimoji="1" lang="ja-JP" altLang="en-US" smtClean="0"/>
              <a:t>2025/8/21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7751-A1AE-4E85-94D4-6AC0916EC0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1734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FFD5-4AAD-49A2-A81C-7A5556A08746}" type="datetimeFigureOut">
              <a:rPr kumimoji="1" lang="ja-JP" altLang="en-US" smtClean="0"/>
              <a:t>2025/8/21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7751-A1AE-4E85-94D4-6AC0916EC0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6065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FFD5-4AAD-49A2-A81C-7A5556A08746}" type="datetimeFigureOut">
              <a:rPr kumimoji="1" lang="ja-JP" altLang="en-US" smtClean="0"/>
              <a:t>2025/8/21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7751-A1AE-4E85-94D4-6AC0916EC0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6469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92FFD5-4AAD-49A2-A81C-7A5556A08746}" type="datetimeFigureOut">
              <a:rPr kumimoji="1" lang="ja-JP" altLang="en-US" smtClean="0"/>
              <a:t>2025/8/21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57751-A1AE-4E85-94D4-6AC0916EC0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5869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tmp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539552" y="241484"/>
            <a:ext cx="734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力強い農業、活力ある農村づくりを応援します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867201" y="6380192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滋賀県土地改良事業団体連合会</a:t>
            </a:r>
            <a:endParaRPr lang="en-US" altLang="ja-JP" sz="20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135128"/>
            <a:ext cx="948519" cy="7359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C08EAA4-9D9A-4844-7984-2E7F89050F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4088" y="981266"/>
            <a:ext cx="2952328" cy="2214247"/>
          </a:xfrm>
          <a:prstGeom prst="rect">
            <a:avLst/>
          </a:prstGeom>
        </p:spPr>
      </p:pic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0A736218-4090-2A95-65B2-18BFE98C5517}"/>
              </a:ext>
            </a:extLst>
          </p:cNvPr>
          <p:cNvGrpSpPr/>
          <p:nvPr/>
        </p:nvGrpSpPr>
        <p:grpSpPr>
          <a:xfrm>
            <a:off x="5067450" y="3290767"/>
            <a:ext cx="3753022" cy="2730521"/>
            <a:chOff x="4919429" y="2988893"/>
            <a:chExt cx="3593258" cy="2730521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F3B3C4C6-D164-0AA5-F48A-B5ED72B3D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8079" y="3017951"/>
              <a:ext cx="1728193" cy="130339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54FD8424-004B-2AB9-C5B1-BE1AE5E8D3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591" b="17427"/>
            <a:stretch/>
          </p:blipFill>
          <p:spPr>
            <a:xfrm>
              <a:off x="6852542" y="2988893"/>
              <a:ext cx="1660145" cy="13369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716F5C1F-9729-FC21-C0B4-0AB1F5C8D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9429" y="4423269"/>
              <a:ext cx="1728193" cy="129614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B63000FA-7586-D60A-1C66-76AA12BFEA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2542" y="4472809"/>
              <a:ext cx="1660145" cy="124660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14" name="図 13">
            <a:extLst>
              <a:ext uri="{FF2B5EF4-FFF2-40B4-BE49-F238E27FC236}">
                <a16:creationId xmlns:a16="http://schemas.microsoft.com/office/drawing/2014/main" id="{D6C9A61C-1BE2-C860-332B-AD94F9D892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5104521"/>
            <a:ext cx="4788024" cy="1276807"/>
          </a:xfrm>
          <a:prstGeom prst="rect">
            <a:avLst/>
          </a:prstGeom>
        </p:spPr>
      </p:pic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F17B017B-519C-4AC1-A718-D2FB30179CDA}"/>
              </a:ext>
            </a:extLst>
          </p:cNvPr>
          <p:cNvGrpSpPr/>
          <p:nvPr/>
        </p:nvGrpSpPr>
        <p:grpSpPr>
          <a:xfrm>
            <a:off x="331494" y="898164"/>
            <a:ext cx="4456531" cy="4239573"/>
            <a:chOff x="4525928" y="1224678"/>
            <a:chExt cx="4582576" cy="4590714"/>
          </a:xfrm>
        </p:grpSpPr>
        <p:pic>
          <p:nvPicPr>
            <p:cNvPr id="2051" name="Picture 3">
              <a:extLst>
                <a:ext uri="{FF2B5EF4-FFF2-40B4-BE49-F238E27FC236}">
                  <a16:creationId xmlns:a16="http://schemas.microsoft.com/office/drawing/2014/main" id="{E761506A-D860-4B11-BDF6-E4D4E0F4C3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lum bright="2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9944" y="1224678"/>
              <a:ext cx="4438560" cy="388896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>
              <a:solidFill>
                <a:schemeClr val="bg1"/>
              </a:solidFill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75E878E7-5DBB-4DA1-8CA5-1D79929B65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5928" y="4525069"/>
              <a:ext cx="1949321" cy="1290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8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タイトル 2">
            <a:extLst>
              <a:ext uri="{FF2B5EF4-FFF2-40B4-BE49-F238E27FC236}">
                <a16:creationId xmlns:a16="http://schemas.microsoft.com/office/drawing/2014/main" id="{EF80BFC1-E03B-50A7-DD88-F441133FB614}"/>
              </a:ext>
            </a:extLst>
          </p:cNvPr>
          <p:cNvSpPr txBox="1">
            <a:spLocks/>
          </p:cNvSpPr>
          <p:nvPr/>
        </p:nvSpPr>
        <p:spPr>
          <a:xfrm>
            <a:off x="5152502" y="2724469"/>
            <a:ext cx="3439958" cy="362930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正楷書体-PRO" panose="03000600000000000000" pitchFamily="66" charset="-128"/>
                <a:ea typeface="HG正楷書体-PRO" panose="03000600000000000000" pitchFamily="66" charset="-128"/>
              </a:rPr>
              <a:t>一緒に仕事ができるのを楽しみにしています！</a:t>
            </a:r>
            <a:endParaRPr lang="en-US" altLang="ja-JP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6081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9"/>
          <p:cNvSpPr txBox="1"/>
          <p:nvPr/>
        </p:nvSpPr>
        <p:spPr>
          <a:xfrm>
            <a:off x="126444" y="255076"/>
            <a:ext cx="8952723" cy="1631216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総務課</a:t>
            </a:r>
            <a:endParaRPr kumimoji="1" lang="en-US" altLang="ja-JP" sz="16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1200" dirty="0"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・複式簿記による経理事務に関すること</a:t>
            </a:r>
          </a:p>
          <a:p>
            <a:r>
              <a:rPr lang="ja-JP" altLang="en-US" sz="1200" dirty="0"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・予算執行、決算に関すること</a:t>
            </a:r>
          </a:p>
          <a:p>
            <a:r>
              <a:rPr lang="ja-JP" altLang="en-US" sz="1200" dirty="0"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・経営企画、広報、政策提案に関すること</a:t>
            </a:r>
          </a:p>
          <a:p>
            <a:r>
              <a:rPr lang="ja-JP" altLang="en-US" sz="1200" dirty="0"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・土地改良区への会計指導、運営基盤強化の支援に関すること</a:t>
            </a:r>
          </a:p>
          <a:p>
            <a:r>
              <a:rPr lang="ja-JP" altLang="en-US" sz="1200" dirty="0"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・法令、条例および定款、規約諸規程に関すること</a:t>
            </a:r>
          </a:p>
          <a:p>
            <a:r>
              <a:rPr lang="ja-JP" altLang="en-US" sz="1200" dirty="0"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・事業計画、事業報告に関すること</a:t>
            </a:r>
            <a:endParaRPr lang="en-US" altLang="ja-JP" sz="1200" dirty="0">
              <a:latin typeface="BIZ UD明朝 Medium" panose="02020500000000000000" pitchFamily="17" charset="-128"/>
              <a:ea typeface="BIZ UD明朝 Medium" panose="02020500000000000000" pitchFamily="17" charset="-128"/>
            </a:endParaRPr>
          </a:p>
          <a:p>
            <a:r>
              <a:rPr lang="ja-JP" altLang="en-US" sz="1200" dirty="0"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・総会・理事会・監事会、研修会の開催に関すること　など</a:t>
            </a:r>
            <a:endParaRPr lang="en-US" altLang="ja-JP" sz="1200" dirty="0">
              <a:latin typeface="BIZ UD明朝 Medium" panose="02020500000000000000" pitchFamily="17" charset="-128"/>
              <a:ea typeface="BIZ UD明朝 Medium" panose="02020500000000000000" pitchFamily="17" charset="-128"/>
            </a:endParaRPr>
          </a:p>
        </p:txBody>
      </p:sp>
      <p:pic>
        <p:nvPicPr>
          <p:cNvPr id="5" name="図 4" descr="お問い合わせ－水土里ネット滋賀 - Internet Explor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5" t="48460" r="4522" b="11046"/>
          <a:stretch/>
        </p:blipFill>
        <p:spPr>
          <a:xfrm>
            <a:off x="5270165" y="328418"/>
            <a:ext cx="3064769" cy="1501490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126444" y="1997601"/>
            <a:ext cx="4671425" cy="147732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1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業務</a:t>
            </a:r>
            <a:r>
              <a:rPr kumimoji="1" lang="ja-JP" altLang="en-US" sz="1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課</a:t>
            </a:r>
            <a:endParaRPr lang="en-US" altLang="ja-JP" sz="16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農地や水路、ため池、頭首工、揚排水機場等の整備計画・実施設計・積算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農業水利施設の維持管理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台風や洪水等で被災した農地・農業用施設の復旧支援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農地の区画が変更される事業における換地業務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農村活性化の取り組みへの支援　など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181579" y="-50093"/>
            <a:ext cx="3096344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kumimoji="1"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主な仕事の内容について</a:t>
            </a:r>
          </a:p>
        </p:txBody>
      </p: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C25250C6-7AAD-C35B-CEE6-0FD3554D80A6}"/>
              </a:ext>
            </a:extLst>
          </p:cNvPr>
          <p:cNvGrpSpPr/>
          <p:nvPr/>
        </p:nvGrpSpPr>
        <p:grpSpPr>
          <a:xfrm>
            <a:off x="4874189" y="1967564"/>
            <a:ext cx="4223992" cy="4869648"/>
            <a:chOff x="23337" y="1943725"/>
            <a:chExt cx="4223992" cy="4869648"/>
          </a:xfrm>
        </p:grpSpPr>
        <p:sp>
          <p:nvSpPr>
            <p:cNvPr id="22" name="四角形: 角を丸くする 21">
              <a:extLst>
                <a:ext uri="{FF2B5EF4-FFF2-40B4-BE49-F238E27FC236}">
                  <a16:creationId xmlns:a16="http://schemas.microsoft.com/office/drawing/2014/main" id="{5DAD59EA-6AC0-6A19-B37D-E66D9F3C1E19}"/>
                </a:ext>
              </a:extLst>
            </p:cNvPr>
            <p:cNvSpPr/>
            <p:nvPr/>
          </p:nvSpPr>
          <p:spPr>
            <a:xfrm>
              <a:off x="23337" y="1943725"/>
              <a:ext cx="4223991" cy="4869648"/>
            </a:xfrm>
            <a:prstGeom prst="roundRect">
              <a:avLst>
                <a:gd name="adj" fmla="val 6926"/>
              </a:avLst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8730" y="3250711"/>
              <a:ext cx="1682473" cy="1287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325" y="3231627"/>
              <a:ext cx="1706730" cy="13063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B34612CA-293F-4C97-AA6A-5FB21CE37195}"/>
                </a:ext>
              </a:extLst>
            </p:cNvPr>
            <p:cNvSpPr txBox="1"/>
            <p:nvPr/>
          </p:nvSpPr>
          <p:spPr>
            <a:xfrm>
              <a:off x="560029" y="3148791"/>
              <a:ext cx="1107591" cy="2154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kumimoji="1" lang="ja-JP" altLang="en-US" sz="8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水利施設の合同診断</a:t>
              </a:r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C49A082A-518A-41B9-9279-122925D1BC16}"/>
                </a:ext>
              </a:extLst>
            </p:cNvPr>
            <p:cNvSpPr txBox="1"/>
            <p:nvPr/>
          </p:nvSpPr>
          <p:spPr>
            <a:xfrm>
              <a:off x="2627783" y="3163236"/>
              <a:ext cx="1107591" cy="2154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kumimoji="1" lang="ja-JP" altLang="en-US" sz="8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施設維持管理研修会</a:t>
              </a:r>
            </a:p>
          </p:txBody>
        </p:sp>
        <p:pic>
          <p:nvPicPr>
            <p:cNvPr id="31" name="図 30">
              <a:extLst>
                <a:ext uri="{FF2B5EF4-FFF2-40B4-BE49-F238E27FC236}">
                  <a16:creationId xmlns:a16="http://schemas.microsoft.com/office/drawing/2014/main" id="{8FD115A1-CC92-4F56-8F70-398BCF0FB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8258" y="5575913"/>
              <a:ext cx="1566864" cy="1175148"/>
            </a:xfrm>
            <a:prstGeom prst="rect">
              <a:avLst/>
            </a:prstGeom>
          </p:spPr>
        </p:pic>
        <p:pic>
          <p:nvPicPr>
            <p:cNvPr id="33" name="図 32">
              <a:extLst>
                <a:ext uri="{FF2B5EF4-FFF2-40B4-BE49-F238E27FC236}">
                  <a16:creationId xmlns:a16="http://schemas.microsoft.com/office/drawing/2014/main" id="{BE96839C-6870-4068-8A22-45C1BD8D5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8730" y="5544449"/>
              <a:ext cx="1566864" cy="1179077"/>
            </a:xfrm>
            <a:prstGeom prst="rect">
              <a:avLst/>
            </a:prstGeom>
            <a:ln w="25400">
              <a:solidFill>
                <a:schemeClr val="bg1"/>
              </a:solidFill>
            </a:ln>
          </p:spPr>
        </p:pic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B968D8CA-9D03-4ABB-B011-E6B3983DCF1D}"/>
                </a:ext>
              </a:extLst>
            </p:cNvPr>
            <p:cNvSpPr txBox="1"/>
            <p:nvPr/>
          </p:nvSpPr>
          <p:spPr>
            <a:xfrm>
              <a:off x="2836010" y="5382245"/>
              <a:ext cx="648072" cy="2154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kumimoji="1" lang="ja-JP" altLang="en-US" sz="8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現地相談</a:t>
              </a: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776AC692-4EF7-4E33-85A2-D8F86B71D3A1}"/>
                </a:ext>
              </a:extLst>
            </p:cNvPr>
            <p:cNvSpPr txBox="1"/>
            <p:nvPr/>
          </p:nvSpPr>
          <p:spPr>
            <a:xfrm>
              <a:off x="759770" y="5481518"/>
              <a:ext cx="648073" cy="2154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kumimoji="1" lang="ja-JP" altLang="en-US" sz="8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巡回点検</a:t>
              </a: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2254E977-7BE2-F10C-E7FD-A783A5EB8B35}"/>
                </a:ext>
              </a:extLst>
            </p:cNvPr>
            <p:cNvSpPr txBox="1"/>
            <p:nvPr/>
          </p:nvSpPr>
          <p:spPr>
            <a:xfrm>
              <a:off x="35496" y="4628824"/>
              <a:ext cx="4192819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u"/>
                <a:tabLst/>
                <a:defRPr/>
              </a:pPr>
              <a:r>
                <a:rPr kumimoji="1" lang="ja-JP" altLang="en-US" sz="1200" b="0" i="0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P創英ﾌﾟﾚｾﾞﾝｽEB" panose="02020800000000000000" pitchFamily="18" charset="-128"/>
                  <a:ea typeface="HGP創英ﾌﾟﾚｾﾞﾝｽEB" panose="02020800000000000000" pitchFamily="18" charset="-128"/>
                  <a:cs typeface="+mn-cs"/>
                </a:rPr>
                <a:t>ため池サポートセンター</a:t>
              </a:r>
              <a:endParaRPr kumimoji="1" lang="en-US" altLang="ja-JP" sz="12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ﾌﾟﾚｾﾞﾝｽEB" panose="02020800000000000000" pitchFamily="18" charset="-128"/>
                <a:ea typeface="HGP創英ﾌﾟﾚｾﾞﾝｽEB" panose="02020800000000000000" pitchFamily="18" charset="-128"/>
                <a:cs typeface="+mn-cs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1" lang="ja-JP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明朝 Medium" panose="02020500000000000000" pitchFamily="17" charset="-128"/>
                  <a:ea typeface="BIZ UD明朝 Medium" panose="02020500000000000000" pitchFamily="17" charset="-128"/>
                </a:rPr>
                <a:t>ため池のハザードマップ作成、耐震診断の受託</a:t>
              </a:r>
              <a:endParaRPr kumimoji="1" lang="en-US" altLang="ja-JP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明朝 Medium" panose="02020500000000000000" pitchFamily="17" charset="-128"/>
                <a:ea typeface="BIZ UD明朝 Medium" panose="02020500000000000000" pitchFamily="17" charset="-128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1" lang="ja-JP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明朝 Medium" panose="02020500000000000000" pitchFamily="17" charset="-128"/>
                  <a:ea typeface="BIZ UD明朝 Medium" panose="02020500000000000000" pitchFamily="17" charset="-128"/>
                </a:rPr>
                <a:t>ため池の点検、パトロールの受託、ため池に関する技術的相談窓口の設置等</a:t>
              </a:r>
              <a:endParaRPr kumimoji="1" lang="ja-JP" altLang="en-US" dirty="0">
                <a:latin typeface="BIZ UD明朝 Medium" panose="02020500000000000000" pitchFamily="17" charset="-128"/>
                <a:ea typeface="BIZ UD明朝 Medium" panose="02020500000000000000" pitchFamily="17" charset="-128"/>
              </a:endParaRP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61DC7992-E441-1A55-CBDE-55432ACF711F}"/>
                </a:ext>
              </a:extLst>
            </p:cNvPr>
            <p:cNvSpPr txBox="1"/>
            <p:nvPr/>
          </p:nvSpPr>
          <p:spPr>
            <a:xfrm>
              <a:off x="54511" y="1948604"/>
              <a:ext cx="419281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【</a:t>
              </a:r>
              <a:r>
                <a:rPr kumimoji="1" lang="ja-JP" altLang="en-US" sz="12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農業基盤管理推進室</a:t>
              </a:r>
              <a:r>
                <a:rPr kumimoji="1" lang="en-US" altLang="ja-JP" sz="12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】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u"/>
                <a:tabLst/>
                <a:defRPr/>
              </a:pPr>
              <a:r>
                <a: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P創英ﾌﾟﾚｾﾞﾝｽEB" panose="02020800000000000000" pitchFamily="18" charset="-128"/>
                  <a:ea typeface="HGP創英ﾌﾟﾚｾﾞﾝｽEB" panose="02020800000000000000" pitchFamily="18" charset="-128"/>
                  <a:cs typeface="+mn-cs"/>
                </a:rPr>
                <a:t>ア</a:t>
              </a:r>
              <a:r>
                <a:rPr kumimoji="1" lang="ja-JP" altLang="en-US" sz="1200" b="0" i="0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P創英ﾌﾟﾚｾﾞﾝｽEB" panose="02020800000000000000" pitchFamily="18" charset="-128"/>
                  <a:ea typeface="HGP創英ﾌﾟﾚｾﾞﾝｽEB" panose="02020800000000000000" pitchFamily="18" charset="-128"/>
                  <a:cs typeface="+mn-cs"/>
                </a:rPr>
                <a:t>セットマネジメントセンター</a:t>
              </a:r>
              <a:endParaRPr kumimoji="1" lang="en-US" altLang="ja-JP" sz="12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ﾌﾟﾚｾﾞﾝｽEB" panose="02020800000000000000" pitchFamily="18" charset="-128"/>
                <a:ea typeface="HGP創英ﾌﾟﾚｾﾞﾝｽEB" panose="02020800000000000000" pitchFamily="18" charset="-128"/>
                <a:cs typeface="+mn-cs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1" lang="ja-JP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明朝 Medium" panose="02020500000000000000" pitchFamily="17" charset="-128"/>
                  <a:ea typeface="BIZ UD明朝 Medium" panose="02020500000000000000" pitchFamily="17" charset="-128"/>
                </a:rPr>
                <a:t>農業水利施設の老朽化対策の指導推進、データベース、技術研修、設計や積算の受託業務</a:t>
              </a:r>
              <a:endParaRPr kumimoji="1" lang="en-US" altLang="ja-JP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明朝 Medium" panose="02020500000000000000" pitchFamily="17" charset="-128"/>
                <a:ea typeface="BIZ UD明朝 Medium" panose="02020500000000000000" pitchFamily="17" charset="-128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1" lang="ja-JP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明朝 Medium" panose="02020500000000000000" pitchFamily="17" charset="-128"/>
                  <a:ea typeface="BIZ UD明朝 Medium" panose="02020500000000000000" pitchFamily="17" charset="-128"/>
                </a:rPr>
                <a:t>土地改良施設の維持管理・財務管理に対する指導や支援（相談等の助言及び指導含む）、研修・人材育成　等</a:t>
              </a:r>
              <a:endParaRPr kumimoji="1" lang="en-US" altLang="ja-JP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ﾌﾟﾚｾﾞﾝｽEB" panose="02020800000000000000" pitchFamily="18" charset="-128"/>
                <a:ea typeface="HGP創英ﾌﾟﾚｾﾞﾝｽEB" panose="02020800000000000000" pitchFamily="18" charset="-128"/>
                <a:cs typeface="+mn-cs"/>
              </a:endParaRPr>
            </a:p>
          </p:txBody>
        </p:sp>
      </p:grp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F489D5C7-7763-3559-6225-70B5B8FD2320}"/>
              </a:ext>
            </a:extLst>
          </p:cNvPr>
          <p:cNvGrpSpPr/>
          <p:nvPr/>
        </p:nvGrpSpPr>
        <p:grpSpPr>
          <a:xfrm>
            <a:off x="2482928" y="3599876"/>
            <a:ext cx="2283846" cy="3237336"/>
            <a:chOff x="4376387" y="3562398"/>
            <a:chExt cx="2283846" cy="3237336"/>
          </a:xfrm>
        </p:grpSpPr>
        <p:sp>
          <p:nvSpPr>
            <p:cNvPr id="19" name="四角形: 角を丸くする 18">
              <a:extLst>
                <a:ext uri="{FF2B5EF4-FFF2-40B4-BE49-F238E27FC236}">
                  <a16:creationId xmlns:a16="http://schemas.microsoft.com/office/drawing/2014/main" id="{1C253C48-4703-654F-92B8-8FF31E7E76D9}"/>
                </a:ext>
              </a:extLst>
            </p:cNvPr>
            <p:cNvSpPr/>
            <p:nvPr/>
          </p:nvSpPr>
          <p:spPr>
            <a:xfrm>
              <a:off x="4395400" y="3562398"/>
              <a:ext cx="2264833" cy="3237336"/>
            </a:xfrm>
            <a:prstGeom prst="roundRect">
              <a:avLst>
                <a:gd name="adj" fmla="val 8592"/>
              </a:avLst>
            </a:prstGeom>
            <a:solidFill>
              <a:schemeClr val="accent6">
                <a:lumMod val="20000"/>
                <a:lumOff val="80000"/>
                <a:alpha val="5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E4257804-ADDF-4CBD-98FE-EF8F13F27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71300" y="5181066"/>
              <a:ext cx="1955786" cy="1403871"/>
            </a:xfrm>
            <a:prstGeom prst="rect">
              <a:avLst/>
            </a:prstGeom>
          </p:spPr>
        </p:pic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93BDAB0C-6ACF-B87D-ED60-77770BE3E542}"/>
                </a:ext>
              </a:extLst>
            </p:cNvPr>
            <p:cNvSpPr txBox="1"/>
            <p:nvPr/>
          </p:nvSpPr>
          <p:spPr>
            <a:xfrm>
              <a:off x="4376387" y="3576037"/>
              <a:ext cx="2228426" cy="190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ゴシック" panose="020B0400000000000000" pitchFamily="49" charset="-128"/>
                  <a:ea typeface="BIZ UDゴシック" panose="020B0400000000000000" pitchFamily="49" charset="-128"/>
                  <a:cs typeface="+mn-cs"/>
                </a:rPr>
                <a:t>【</a:t>
              </a:r>
              <a:r>
                <a: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ゴシック" panose="020B0400000000000000" pitchFamily="49" charset="-128"/>
                  <a:ea typeface="BIZ UDゴシック" panose="020B0400000000000000" pitchFamily="49" charset="-128"/>
                  <a:cs typeface="+mn-cs"/>
                </a:rPr>
                <a:t>換地担当</a:t>
              </a: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ゴシック" panose="020B0400000000000000" pitchFamily="49" charset="-128"/>
                  <a:ea typeface="BIZ UDゴシック" panose="020B0400000000000000" pitchFamily="49" charset="-128"/>
                  <a:cs typeface="+mn-cs"/>
                </a:rPr>
                <a:t>】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1" lang="ja-JP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明朝 Medium" panose="02020500000000000000" pitchFamily="17" charset="-128"/>
                  <a:ea typeface="BIZ UD明朝 Medium" panose="02020500000000000000" pitchFamily="17" charset="-128"/>
                  <a:cs typeface="+mn-cs"/>
                </a:rPr>
                <a:t>換地業務の促進及び指導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1" lang="ja-JP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明朝 Medium" panose="02020500000000000000" pitchFamily="17" charset="-128"/>
                  <a:ea typeface="BIZ UD明朝 Medium" panose="02020500000000000000" pitchFamily="17" charset="-128"/>
                  <a:cs typeface="+mn-cs"/>
                </a:rPr>
                <a:t>交換分合、農用地集団化の指導・促進</a:t>
              </a:r>
              <a:endParaRPr kumimoji="1" lang="en-US" altLang="ja-JP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明朝 Medium" panose="02020500000000000000" pitchFamily="17" charset="-128"/>
                <a:ea typeface="BIZ UD明朝 Medium" panose="02020500000000000000" pitchFamily="17" charset="-128"/>
                <a:cs typeface="+mn-cs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1" lang="ja-JP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明朝 Medium" panose="02020500000000000000" pitchFamily="17" charset="-128"/>
                  <a:ea typeface="BIZ UD明朝 Medium" panose="02020500000000000000" pitchFamily="17" charset="-128"/>
                  <a:cs typeface="+mn-cs"/>
                </a:rPr>
                <a:t>農地の管理強化対策及び換地関係異議紛争処理、賦課金未納対策</a:t>
              </a:r>
              <a:endParaRPr kumimoji="1" lang="en-US" altLang="ja-JP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明朝 Medium" panose="02020500000000000000" pitchFamily="17" charset="-128"/>
                <a:ea typeface="BIZ UD明朝 Medium" panose="02020500000000000000" pitchFamily="17" charset="-128"/>
                <a:cs typeface="+mn-cs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ja-JP" altLang="en-US" sz="1100" dirty="0">
                  <a:solidFill>
                    <a:prstClr val="black"/>
                  </a:solidFill>
                  <a:latin typeface="BIZ UD明朝 Medium" panose="02020500000000000000" pitchFamily="17" charset="-128"/>
                  <a:ea typeface="BIZ UD明朝 Medium" panose="02020500000000000000" pitchFamily="17" charset="-128"/>
                </a:rPr>
                <a:t>水土里ビジョンの策定支援　など</a:t>
              </a:r>
              <a:r>
                <a:rPr kumimoji="1" lang="ja-JP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明朝 Medium" panose="02020500000000000000" pitchFamily="17" charset="-128"/>
                  <a:ea typeface="BIZ UD明朝 Medium" panose="02020500000000000000" pitchFamily="17" charset="-128"/>
                  <a:cs typeface="+mn-cs"/>
                </a:rPr>
                <a:t>　</a:t>
              </a:r>
              <a:endParaRPr kumimoji="1" lang="en-US" altLang="ja-JP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明朝 Medium" panose="02020500000000000000" pitchFamily="17" charset="-128"/>
                <a:ea typeface="BIZ UD明朝 Medium" panose="02020500000000000000" pitchFamily="17" charset="-128"/>
                <a:cs typeface="+mn-cs"/>
              </a:endParaRPr>
            </a:p>
            <a:p>
              <a:endParaRPr kumimoji="1" lang="ja-JP" altLang="en-US" dirty="0"/>
            </a:p>
          </p:txBody>
        </p:sp>
      </p:grp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3F68DFE6-18BF-AE75-EBCF-4C2E881C6EA5}"/>
              </a:ext>
            </a:extLst>
          </p:cNvPr>
          <p:cNvGrpSpPr/>
          <p:nvPr/>
        </p:nvGrpSpPr>
        <p:grpSpPr>
          <a:xfrm>
            <a:off x="48673" y="3599876"/>
            <a:ext cx="2356528" cy="3237336"/>
            <a:chOff x="6742129" y="3576037"/>
            <a:chExt cx="2356528" cy="3237336"/>
          </a:xfrm>
        </p:grpSpPr>
        <p:sp>
          <p:nvSpPr>
            <p:cNvPr id="21" name="四角形: 角を丸くする 20">
              <a:extLst>
                <a:ext uri="{FF2B5EF4-FFF2-40B4-BE49-F238E27FC236}">
                  <a16:creationId xmlns:a16="http://schemas.microsoft.com/office/drawing/2014/main" id="{BF6C0CF8-E4A6-1CE7-155C-E10ACE8F8199}"/>
                </a:ext>
              </a:extLst>
            </p:cNvPr>
            <p:cNvSpPr/>
            <p:nvPr/>
          </p:nvSpPr>
          <p:spPr>
            <a:xfrm>
              <a:off x="6742129" y="3576037"/>
              <a:ext cx="2356528" cy="3237336"/>
            </a:xfrm>
            <a:prstGeom prst="roundRect">
              <a:avLst>
                <a:gd name="adj" fmla="val 8518"/>
              </a:avLst>
            </a:prstGeom>
            <a:solidFill>
              <a:schemeClr val="accent3">
                <a:lumMod val="20000"/>
                <a:lumOff val="80000"/>
                <a:alpha val="5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C5A13360-C566-4692-B432-9F8DFD2BFC59}"/>
                </a:ext>
              </a:extLst>
            </p:cNvPr>
            <p:cNvGrpSpPr/>
            <p:nvPr/>
          </p:nvGrpSpPr>
          <p:grpSpPr>
            <a:xfrm>
              <a:off x="6808305" y="5123918"/>
              <a:ext cx="2218216" cy="1662636"/>
              <a:chOff x="6837780" y="3494556"/>
              <a:chExt cx="2218216" cy="1662636"/>
            </a:xfrm>
          </p:grpSpPr>
          <p:pic>
            <p:nvPicPr>
              <p:cNvPr id="3" name="図 2">
                <a:extLst>
                  <a:ext uri="{FF2B5EF4-FFF2-40B4-BE49-F238E27FC236}">
                    <a16:creationId xmlns:a16="http://schemas.microsoft.com/office/drawing/2014/main" id="{A9CF1490-0FAC-4D40-9E95-57259F0338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837780" y="3494556"/>
                <a:ext cx="1054789" cy="1408676"/>
              </a:xfrm>
              <a:prstGeom prst="rect">
                <a:avLst/>
              </a:prstGeom>
            </p:spPr>
          </p:pic>
          <p:pic>
            <p:nvPicPr>
              <p:cNvPr id="32" name="図 31">
                <a:extLst>
                  <a:ext uri="{FF2B5EF4-FFF2-40B4-BE49-F238E27FC236}">
                    <a16:creationId xmlns:a16="http://schemas.microsoft.com/office/drawing/2014/main" id="{00000000-0008-0000-0000-0000060000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9490" y="3494556"/>
                <a:ext cx="1056506" cy="1408676"/>
              </a:xfrm>
              <a:prstGeom prst="rect">
                <a:avLst/>
              </a:prstGeom>
            </p:spPr>
          </p:pic>
          <p:sp>
            <p:nvSpPr>
              <p:cNvPr id="2" name="正方形/長方形 1"/>
              <p:cNvSpPr/>
              <p:nvPr/>
            </p:nvSpPr>
            <p:spPr>
              <a:xfrm>
                <a:off x="7020272" y="4941748"/>
                <a:ext cx="1844945" cy="2154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anchor="ctr" anchorCtr="0">
                <a:spAutoFit/>
              </a:bodyPr>
              <a:lstStyle/>
              <a:p>
                <a:pPr algn="ctr"/>
                <a:r>
                  <a:rPr lang="ja-JP" altLang="en-US" sz="800" dirty="0"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rPr>
                  <a:t>魚のゆりかご水田（生き物観察会）</a:t>
                </a:r>
              </a:p>
            </p:txBody>
          </p:sp>
        </p:grp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24CB80AE-D132-6BBB-6FBB-649DE8C118C4}"/>
                </a:ext>
              </a:extLst>
            </p:cNvPr>
            <p:cNvSpPr txBox="1"/>
            <p:nvPr/>
          </p:nvSpPr>
          <p:spPr>
            <a:xfrm>
              <a:off x="6742129" y="3613161"/>
              <a:ext cx="2356527" cy="1738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ゴシック" panose="020B0400000000000000" pitchFamily="49" charset="-128"/>
                  <a:ea typeface="BIZ UDゴシック" panose="020B0400000000000000" pitchFamily="49" charset="-128"/>
                  <a:cs typeface="+mn-cs"/>
                </a:rPr>
                <a:t>【</a:t>
              </a:r>
              <a:r>
                <a: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ゴシック" panose="020B0400000000000000" pitchFamily="49" charset="-128"/>
                  <a:ea typeface="BIZ UDゴシック" panose="020B0400000000000000" pitchFamily="49" charset="-128"/>
                  <a:cs typeface="+mn-cs"/>
                </a:rPr>
                <a:t>農村まるごと保全推進担当</a:t>
              </a: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ゴシック" panose="020B0400000000000000" pitchFamily="49" charset="-128"/>
                  <a:ea typeface="BIZ UDゴシック" panose="020B0400000000000000" pitchFamily="49" charset="-128"/>
                  <a:cs typeface="+mn-cs"/>
                </a:rPr>
                <a:t>】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1" lang="ja-JP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明朝 Medium" panose="02020500000000000000" pitchFamily="17" charset="-128"/>
                  <a:ea typeface="BIZ UD明朝 Medium" panose="02020500000000000000" pitchFamily="17" charset="-128"/>
                  <a:cs typeface="+mn-cs"/>
                </a:rPr>
                <a:t>協議会の運営、受託業務、広域に関すること</a:t>
              </a:r>
              <a:endParaRPr kumimoji="1" lang="en-US" altLang="ja-JP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明朝 Medium" panose="02020500000000000000" pitchFamily="17" charset="-128"/>
                <a:ea typeface="BIZ UD明朝 Medium" panose="02020500000000000000" pitchFamily="17" charset="-128"/>
                <a:cs typeface="+mn-cs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1" lang="ja-JP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明朝 Medium" panose="02020500000000000000" pitchFamily="17" charset="-128"/>
                  <a:ea typeface="BIZ UD明朝 Medium" panose="02020500000000000000" pitchFamily="17" charset="-128"/>
                  <a:cs typeface="+mn-cs"/>
                </a:rPr>
                <a:t>広域化に関すること、広域化に係る受託、活動組織の受託業務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1" lang="ja-JP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明朝 Medium" panose="02020500000000000000" pitchFamily="17" charset="-128"/>
                  <a:ea typeface="BIZ UD明朝 Medium" panose="02020500000000000000" pitchFamily="17" charset="-128"/>
                  <a:cs typeface="+mn-cs"/>
                </a:rPr>
                <a:t>農村地域の住民活動への支援や再生可能エネルギーに関すること　など</a:t>
              </a:r>
              <a:endParaRPr kumimoji="1" lang="en-US" altLang="ja-JP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明朝 Medium" panose="02020500000000000000" pitchFamily="17" charset="-128"/>
                <a:ea typeface="BIZ UD明朝 Medium" panose="02020500000000000000" pitchFamily="17" charset="-128"/>
                <a:cs typeface="+mn-cs"/>
              </a:endParaRPr>
            </a:p>
            <a:p>
              <a:endParaRPr kumimoji="1" lang="ja-JP" altLang="en-US" dirty="0"/>
            </a:p>
          </p:txBody>
        </p:sp>
      </p:grpSp>
      <p:sp>
        <p:nvSpPr>
          <p:cNvPr id="39" name="矢印: ストライプ 38">
            <a:extLst>
              <a:ext uri="{FF2B5EF4-FFF2-40B4-BE49-F238E27FC236}">
                <a16:creationId xmlns:a16="http://schemas.microsoft.com/office/drawing/2014/main" id="{428A752E-F013-A3B9-9621-473B741DE3CD}"/>
              </a:ext>
            </a:extLst>
          </p:cNvPr>
          <p:cNvSpPr/>
          <p:nvPr/>
        </p:nvSpPr>
        <p:spPr>
          <a:xfrm rot="5400000">
            <a:off x="1151060" y="3395438"/>
            <a:ext cx="250996" cy="318121"/>
          </a:xfrm>
          <a:prstGeom prst="striped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矢印: ストライプ 39">
            <a:extLst>
              <a:ext uri="{FF2B5EF4-FFF2-40B4-BE49-F238E27FC236}">
                <a16:creationId xmlns:a16="http://schemas.microsoft.com/office/drawing/2014/main" id="{ED9B8F9A-0001-BFA8-03BD-67EE2EA619F8}"/>
              </a:ext>
            </a:extLst>
          </p:cNvPr>
          <p:cNvSpPr/>
          <p:nvPr/>
        </p:nvSpPr>
        <p:spPr>
          <a:xfrm rot="5400000">
            <a:off x="3413613" y="3354512"/>
            <a:ext cx="250996" cy="318121"/>
          </a:xfrm>
          <a:prstGeom prst="striped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矢印: ストライプ 40">
            <a:extLst>
              <a:ext uri="{FF2B5EF4-FFF2-40B4-BE49-F238E27FC236}">
                <a16:creationId xmlns:a16="http://schemas.microsoft.com/office/drawing/2014/main" id="{3376D1BB-0869-FBD1-804C-E20CEEA443BB}"/>
              </a:ext>
            </a:extLst>
          </p:cNvPr>
          <p:cNvSpPr/>
          <p:nvPr/>
        </p:nvSpPr>
        <p:spPr>
          <a:xfrm>
            <a:off x="4710531" y="2577204"/>
            <a:ext cx="250996" cy="318121"/>
          </a:xfrm>
          <a:prstGeom prst="striped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58081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1981</TotalTime>
  <Words>381</Words>
  <Application>Microsoft Office PowerPoint</Application>
  <PresentationFormat>画面に合わせる (4:3)</PresentationFormat>
  <Paragraphs>41</Paragraphs>
  <Slides>2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13" baseType="lpstr">
      <vt:lpstr>BIZ UDゴシック</vt:lpstr>
      <vt:lpstr>BIZ UD明朝 Medium</vt:lpstr>
      <vt:lpstr>HGP創英ﾌﾟﾚｾﾞﾝｽEB</vt:lpstr>
      <vt:lpstr>HGP創英角ｺﾞｼｯｸUB</vt:lpstr>
      <vt:lpstr>HG丸ｺﾞｼｯｸM-PRO</vt:lpstr>
      <vt:lpstr>HG正楷書体-PRO</vt:lpstr>
      <vt:lpstr>ＭＳ ゴシック</vt:lpstr>
      <vt:lpstr>Arial</vt:lpstr>
      <vt:lpstr>Calibri</vt:lpstr>
      <vt:lpstr>Wingdings</vt:lpstr>
      <vt:lpstr>Office ​​テーマ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itouke</dc:creator>
  <cp:lastModifiedBy>fukunaga</cp:lastModifiedBy>
  <cp:revision>138</cp:revision>
  <cp:lastPrinted>2025-08-21T00:42:02Z</cp:lastPrinted>
  <dcterms:created xsi:type="dcterms:W3CDTF">2020-04-23T04:13:21Z</dcterms:created>
  <dcterms:modified xsi:type="dcterms:W3CDTF">2025-08-21T00:43:55Z</dcterms:modified>
</cp:coreProperties>
</file>